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1"/>
  </p:notesMasterIdLst>
  <p:sldIdLst>
    <p:sldId id="256" r:id="rId5"/>
    <p:sldId id="257" r:id="rId6"/>
    <p:sldId id="259" r:id="rId7"/>
    <p:sldId id="261" r:id="rId8"/>
    <p:sldId id="260" r:id="rId9"/>
    <p:sldId id="258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DEF0"/>
    <a:srgbClr val="FFB81C"/>
    <a:srgbClr val="E0AA0F"/>
    <a:srgbClr val="00BAFF"/>
    <a:srgbClr val="012169"/>
    <a:srgbClr val="005EB8"/>
    <a:srgbClr val="0049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44"/>
    <p:restoredTop sz="96327"/>
  </p:normalViewPr>
  <p:slideViewPr>
    <p:cSldViewPr snapToGrid="0" snapToObjects="1">
      <p:cViewPr varScale="1">
        <p:scale>
          <a:sx n="114" d="100"/>
          <a:sy n="114" d="100"/>
        </p:scale>
        <p:origin x="183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AAFEE9-CF5F-F643-BA7B-0037A9CFB049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78A73-91D2-5649-8A4B-277A54D71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078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flip="none" rotWithShape="1">
          <a:gsLst>
            <a:gs pos="0">
              <a:schemeClr val="tx2"/>
            </a:gs>
            <a:gs pos="35000">
              <a:schemeClr val="tx2"/>
            </a:gs>
            <a:gs pos="100000">
              <a:schemeClr val="tx1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281860"/>
            <a:ext cx="6858000" cy="2387600"/>
          </a:xfrm>
        </p:spPr>
        <p:txBody>
          <a:bodyPr anchor="b">
            <a:normAutofit/>
          </a:bodyPr>
          <a:lstStyle>
            <a:lvl1pPr algn="l">
              <a:defRPr sz="48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761535"/>
            <a:ext cx="6858000" cy="1092510"/>
          </a:xfrm>
        </p:spPr>
        <p:txBody>
          <a:bodyPr/>
          <a:lstStyle>
            <a:lvl1pPr marL="0" indent="0" algn="l">
              <a:buFontTx/>
              <a:buNone/>
              <a:defRPr sz="2400" baseline="0">
                <a:solidFill>
                  <a:srgbClr val="BBDEF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FBC3E5-AF0D-0145-B894-FA539C172544}"/>
              </a:ext>
            </a:extLst>
          </p:cNvPr>
          <p:cNvSpPr/>
          <p:nvPr userDrawn="1"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304BBD5-1328-594F-AEAB-72A27589A82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88164" y="342325"/>
            <a:ext cx="2615684" cy="770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367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54">
            <a:extLst>
              <a:ext uri="{FF2B5EF4-FFF2-40B4-BE49-F238E27FC236}">
                <a16:creationId xmlns:a16="http://schemas.microsoft.com/office/drawing/2014/main" id="{4B12B8B0-B013-A542-AF55-CAFE3B5542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02451" y="6493039"/>
            <a:ext cx="28132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 cap="all" baseline="0">
                <a:solidFill>
                  <a:schemeClr val="tx1"/>
                </a:solidFill>
                <a:latin typeface="Candara" panose="020E05020303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8">
            <a:extLst>
              <a:ext uri="{FF2B5EF4-FFF2-40B4-BE49-F238E27FC236}">
                <a16:creationId xmlns:a16="http://schemas.microsoft.com/office/drawing/2014/main" id="{961A6759-66A3-344A-9B1F-3A7242B44F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15672" y="6492873"/>
            <a:ext cx="428328" cy="365125"/>
          </a:xfrm>
          <a:prstGeom prst="rect">
            <a:avLst/>
          </a:prstGeom>
        </p:spPr>
        <p:txBody>
          <a:bodyPr wrap="none" lIns="0" tIns="0" rIns="0" bIns="0" anchor="ctr" anchorCtr="0"/>
          <a:lstStyle>
            <a:lvl1pPr algn="ctr">
              <a:defRPr sz="1200" b="1" i="0" baseline="0">
                <a:latin typeface="Candara" panose="020E0502030303020204" pitchFamily="34" charset="0"/>
              </a:defRPr>
            </a:lvl1pPr>
          </a:lstStyle>
          <a:p>
            <a:fld id="{3973489F-B890-F244-A506-F2F84E2B5F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575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3527" y="1709740"/>
            <a:ext cx="6408752" cy="1719260"/>
          </a:xfrm>
        </p:spPr>
        <p:txBody>
          <a:bodyPr anchor="b" anchorCtr="0">
            <a:noAutofit/>
          </a:bodyPr>
          <a:lstStyle>
            <a:lvl1pPr algn="ctr">
              <a:defRPr sz="2800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37969" y="3538330"/>
            <a:ext cx="5923722" cy="1719261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31BE48E-133B-FD42-9D1F-7BD6F0FACFBC}"/>
              </a:ext>
            </a:extLst>
          </p:cNvPr>
          <p:cNvSpPr/>
          <p:nvPr userDrawn="1"/>
        </p:nvSpPr>
        <p:spPr>
          <a:xfrm>
            <a:off x="1143000" y="1009816"/>
            <a:ext cx="6858000" cy="4794636"/>
          </a:xfrm>
          <a:prstGeom prst="rect">
            <a:avLst/>
          </a:prstGeom>
          <a:noFill/>
          <a:ln>
            <a:solidFill>
              <a:srgbClr val="BBDE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8D48598-DB27-8A4D-8A9E-614CA808172E}"/>
              </a:ext>
            </a:extLst>
          </p:cNvPr>
          <p:cNvSpPr/>
          <p:nvPr userDrawn="1"/>
        </p:nvSpPr>
        <p:spPr>
          <a:xfrm>
            <a:off x="4158531" y="5740984"/>
            <a:ext cx="804051" cy="3078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A7B45EC5-A10D-3548-B232-07F61A62BA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251407" y="5339557"/>
            <a:ext cx="711176" cy="812773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824106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371600"/>
            <a:ext cx="3800772" cy="46215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371600"/>
            <a:ext cx="3800772" cy="46215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54">
            <a:extLst>
              <a:ext uri="{FF2B5EF4-FFF2-40B4-BE49-F238E27FC236}">
                <a16:creationId xmlns:a16="http://schemas.microsoft.com/office/drawing/2014/main" id="{5C76DBF0-96B9-034C-B848-122422C738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02451" y="6493039"/>
            <a:ext cx="28132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 cap="all" baseline="0">
                <a:solidFill>
                  <a:schemeClr val="tx1"/>
                </a:solidFill>
                <a:latin typeface="Candara" panose="020E05020303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C7CAAC-AABB-9D46-A919-A030915582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15672" y="6492873"/>
            <a:ext cx="428328" cy="365125"/>
          </a:xfrm>
          <a:prstGeom prst="rect">
            <a:avLst/>
          </a:prstGeom>
        </p:spPr>
        <p:txBody>
          <a:bodyPr wrap="none" lIns="0" tIns="0" rIns="0" bIns="0" anchor="ctr" anchorCtr="0"/>
          <a:lstStyle>
            <a:lvl1pPr algn="ctr">
              <a:defRPr sz="1200" b="1" i="0" baseline="0">
                <a:latin typeface="Candara" panose="020E0502030303020204" pitchFamily="34" charset="0"/>
              </a:defRPr>
            </a:lvl1pPr>
          </a:lstStyle>
          <a:p>
            <a:fld id="{3973489F-B890-F244-A506-F2F84E2B5F7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3357F38C-8C18-1847-AF9A-D512E9070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20018"/>
            <a:ext cx="7801272" cy="81154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698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399" y="1246095"/>
            <a:ext cx="3734803" cy="536791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399" y="1951348"/>
            <a:ext cx="3734803" cy="42383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2476" y="1246095"/>
            <a:ext cx="3753196" cy="536791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62476" y="1951348"/>
            <a:ext cx="3753196" cy="42383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Footer Placeholder 54">
            <a:extLst>
              <a:ext uri="{FF2B5EF4-FFF2-40B4-BE49-F238E27FC236}">
                <a16:creationId xmlns:a16="http://schemas.microsoft.com/office/drawing/2014/main" id="{689F55A8-5CE5-4244-94D7-6E2A65F94E5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902451" y="6493039"/>
            <a:ext cx="28132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 cap="all" baseline="0">
                <a:solidFill>
                  <a:schemeClr val="tx1"/>
                </a:solidFill>
                <a:latin typeface="Candara" panose="020E05020303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8">
            <a:extLst>
              <a:ext uri="{FF2B5EF4-FFF2-40B4-BE49-F238E27FC236}">
                <a16:creationId xmlns:a16="http://schemas.microsoft.com/office/drawing/2014/main" id="{B2B21C26-E6E0-9B45-BFE8-0377056EB3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715672" y="6492873"/>
            <a:ext cx="428328" cy="365125"/>
          </a:xfrm>
          <a:prstGeom prst="rect">
            <a:avLst/>
          </a:prstGeom>
        </p:spPr>
        <p:txBody>
          <a:bodyPr wrap="none" lIns="0" tIns="0" rIns="0" bIns="0" anchor="ctr" anchorCtr="0"/>
          <a:lstStyle>
            <a:lvl1pPr algn="ctr">
              <a:defRPr sz="1200" b="1" i="0" baseline="0">
                <a:latin typeface="Candara" panose="020E0502030303020204" pitchFamily="34" charset="0"/>
              </a:defRPr>
            </a:lvl1pPr>
          </a:lstStyle>
          <a:p>
            <a:fld id="{3973489F-B890-F244-A506-F2F84E2B5F7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FC1D63AE-5F6A-FE4E-AF27-3B431495D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20018"/>
            <a:ext cx="7801272" cy="81154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712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Footer Placeholder 54">
            <a:extLst>
              <a:ext uri="{FF2B5EF4-FFF2-40B4-BE49-F238E27FC236}">
                <a16:creationId xmlns:a16="http://schemas.microsoft.com/office/drawing/2014/main" id="{13302269-776A-4945-9A92-8C206728A9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02451" y="6493039"/>
            <a:ext cx="28132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 cap="all" baseline="0">
                <a:solidFill>
                  <a:schemeClr val="tx1"/>
                </a:solidFill>
                <a:latin typeface="Candara" panose="020E05020303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84628D47-BA96-5C4C-A9FB-6AD16B619E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15672" y="6492873"/>
            <a:ext cx="428328" cy="365125"/>
          </a:xfrm>
          <a:prstGeom prst="rect">
            <a:avLst/>
          </a:prstGeom>
        </p:spPr>
        <p:txBody>
          <a:bodyPr wrap="none" lIns="0" tIns="0" rIns="0" bIns="0" anchor="ctr" anchorCtr="0"/>
          <a:lstStyle>
            <a:lvl1pPr algn="ctr">
              <a:defRPr sz="1200" b="1" i="0" baseline="0">
                <a:latin typeface="Candara" panose="020E0502030303020204" pitchFamily="34" charset="0"/>
              </a:defRPr>
            </a:lvl1pPr>
          </a:lstStyle>
          <a:p>
            <a:fld id="{3973489F-B890-F244-A506-F2F84E2B5F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577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5009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00659" y="987426"/>
            <a:ext cx="441588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149310"/>
            <a:ext cx="2949178" cy="371967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Footer Placeholder 54">
            <a:extLst>
              <a:ext uri="{FF2B5EF4-FFF2-40B4-BE49-F238E27FC236}">
                <a16:creationId xmlns:a16="http://schemas.microsoft.com/office/drawing/2014/main" id="{0FA2A237-EFD6-8141-BEE5-37C9761463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02451" y="6493039"/>
            <a:ext cx="28132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 cap="all" baseline="0">
                <a:solidFill>
                  <a:schemeClr val="tx1"/>
                </a:solidFill>
                <a:latin typeface="Candara" panose="020E05020303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8DD5DC-0175-2048-BB31-850EA6B88C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15672" y="6492873"/>
            <a:ext cx="428328" cy="365125"/>
          </a:xfrm>
          <a:prstGeom prst="rect">
            <a:avLst/>
          </a:prstGeom>
        </p:spPr>
        <p:txBody>
          <a:bodyPr wrap="none" lIns="0" tIns="0" rIns="0" bIns="0" anchor="ctr" anchorCtr="0"/>
          <a:lstStyle>
            <a:lvl1pPr algn="ctr">
              <a:defRPr sz="1200" b="1" i="0" baseline="0">
                <a:latin typeface="Candara" panose="020E0502030303020204" pitchFamily="34" charset="0"/>
              </a:defRPr>
            </a:lvl1pPr>
          </a:lstStyle>
          <a:p>
            <a:fld id="{3973489F-B890-F244-A506-F2F84E2B5F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950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6522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Footer Placeholder 54">
            <a:extLst>
              <a:ext uri="{FF2B5EF4-FFF2-40B4-BE49-F238E27FC236}">
                <a16:creationId xmlns:a16="http://schemas.microsoft.com/office/drawing/2014/main" id="{155EABF7-265C-A649-8CCC-88866DD742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02451" y="6493039"/>
            <a:ext cx="28132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 cap="all" baseline="0">
                <a:solidFill>
                  <a:schemeClr val="tx1"/>
                </a:solidFill>
                <a:latin typeface="Candara" panose="020E05020303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C57846-97A6-6147-9423-E360753A36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15672" y="6492873"/>
            <a:ext cx="428328" cy="365125"/>
          </a:xfrm>
          <a:prstGeom prst="rect">
            <a:avLst/>
          </a:prstGeom>
        </p:spPr>
        <p:txBody>
          <a:bodyPr wrap="none" lIns="0" tIns="0" rIns="0" bIns="0" anchor="ctr" anchorCtr="0"/>
          <a:lstStyle>
            <a:lvl1pPr algn="ctr">
              <a:defRPr sz="1200" b="1" i="0" baseline="0">
                <a:latin typeface="Candara" panose="020E0502030303020204" pitchFamily="34" charset="0"/>
              </a:defRPr>
            </a:lvl1pPr>
          </a:lstStyle>
          <a:p>
            <a:fld id="{3973489F-B890-F244-A506-F2F84E2B5F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524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371600"/>
            <a:ext cx="7805394" cy="5033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6EA5EDF-FFF6-744B-8067-83C70BCFEE16}"/>
              </a:ext>
            </a:extLst>
          </p:cNvPr>
          <p:cNvSpPr/>
          <p:nvPr userDrawn="1"/>
        </p:nvSpPr>
        <p:spPr>
          <a:xfrm>
            <a:off x="0" y="-1"/>
            <a:ext cx="457200" cy="6857999"/>
          </a:xfrm>
          <a:prstGeom prst="rect">
            <a:avLst/>
          </a:prstGeom>
          <a:gradFill flip="none" rotWithShape="1">
            <a:gsLst>
              <a:gs pos="50000">
                <a:schemeClr val="tx1"/>
              </a:gs>
              <a:gs pos="100000">
                <a:schemeClr val="tx2"/>
              </a:gs>
            </a:gsLst>
            <a:lin ang="2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02A19E4-23FB-E646-B4F1-FBDF4E2B36DB}"/>
              </a:ext>
            </a:extLst>
          </p:cNvPr>
          <p:cNvSpPr/>
          <p:nvPr userDrawn="1"/>
        </p:nvSpPr>
        <p:spPr>
          <a:xfrm>
            <a:off x="0" y="6400800"/>
            <a:ext cx="457200" cy="4572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320018"/>
            <a:ext cx="7801272" cy="81154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00A01474-81A4-9F4D-A257-AE86AB8B314C}"/>
              </a:ext>
            </a:extLst>
          </p:cNvPr>
          <p:cNvSpPr/>
          <p:nvPr userDrawn="1"/>
        </p:nvSpPr>
        <p:spPr>
          <a:xfrm>
            <a:off x="8833104" y="-15725"/>
            <a:ext cx="310895" cy="335743"/>
          </a:xfrm>
          <a:prstGeom prst="rect">
            <a:avLst/>
          </a:prstGeom>
          <a:gradFill>
            <a:gsLst>
              <a:gs pos="49000">
                <a:srgbClr val="FFB81C"/>
              </a:gs>
              <a:gs pos="100000">
                <a:schemeClr val="bg2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Footer Placeholder 54">
            <a:extLst>
              <a:ext uri="{FF2B5EF4-FFF2-40B4-BE49-F238E27FC236}">
                <a16:creationId xmlns:a16="http://schemas.microsoft.com/office/drawing/2014/main" id="{405992FC-FB9C-F141-94F4-52B8E57498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02451" y="6493039"/>
            <a:ext cx="28132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 cap="all" baseline="0">
                <a:solidFill>
                  <a:schemeClr val="tx1"/>
                </a:solidFill>
                <a:latin typeface="Candara" panose="020E05020303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6" name="Slide Number Placeholder 8">
            <a:extLst>
              <a:ext uri="{FF2B5EF4-FFF2-40B4-BE49-F238E27FC236}">
                <a16:creationId xmlns:a16="http://schemas.microsoft.com/office/drawing/2014/main" id="{B9966276-3549-EF4B-96E7-38D05C9D02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15672" y="6492873"/>
            <a:ext cx="428328" cy="365125"/>
          </a:xfrm>
          <a:prstGeom prst="rect">
            <a:avLst/>
          </a:prstGeom>
        </p:spPr>
        <p:txBody>
          <a:bodyPr wrap="none" lIns="0" tIns="0" rIns="0" bIns="0" anchor="ctr" anchorCtr="0"/>
          <a:lstStyle>
            <a:lvl1pPr algn="ctr">
              <a:defRPr sz="1200" b="1" i="0" baseline="0">
                <a:latin typeface="Candara" panose="020E0502030303020204" pitchFamily="34" charset="0"/>
              </a:defRPr>
            </a:lvl1pPr>
          </a:lstStyle>
          <a:p>
            <a:fld id="{3973489F-B890-F244-A506-F2F84E2B5F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717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i="0" kern="1200" spc="-100" baseline="0">
          <a:solidFill>
            <a:srgbClr val="012169"/>
          </a:solidFill>
          <a:latin typeface="Candara" panose="020E050203030302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E0AA0F"/>
        </a:buClr>
        <a:buFont typeface="Wingdings" pitchFamily="2" charset="2"/>
        <a:buChar char="§"/>
        <a:defRPr sz="1800" kern="1200" baseline="0">
          <a:solidFill>
            <a:srgbClr val="012169"/>
          </a:solidFill>
          <a:latin typeface="Candara" panose="020E050203030302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0AA0F"/>
        </a:buClr>
        <a:buFont typeface="Wingdings" pitchFamily="2" charset="2"/>
        <a:buChar char="§"/>
        <a:defRPr sz="1800" kern="1200" baseline="0">
          <a:solidFill>
            <a:srgbClr val="012169"/>
          </a:solidFill>
          <a:latin typeface="Candara" panose="020E050203030302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0AA0F"/>
        </a:buClr>
        <a:buFont typeface="Wingdings" pitchFamily="2" charset="2"/>
        <a:buChar char="§"/>
        <a:defRPr sz="1800" kern="1200" baseline="0">
          <a:solidFill>
            <a:srgbClr val="012169"/>
          </a:solidFill>
          <a:latin typeface="Candara" panose="020E050203030302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0AA0F"/>
        </a:buClr>
        <a:buFont typeface="Wingdings" pitchFamily="2" charset="2"/>
        <a:buChar char="§"/>
        <a:defRPr sz="1800" kern="1200" baseline="0">
          <a:solidFill>
            <a:srgbClr val="012169"/>
          </a:solidFill>
          <a:latin typeface="Candara" panose="020E050203030302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0AA0F"/>
        </a:buClr>
        <a:buFont typeface="Wingdings" pitchFamily="2" charset="2"/>
        <a:buChar char="§"/>
        <a:defRPr sz="1800" kern="1200" baseline="0">
          <a:solidFill>
            <a:srgbClr val="012169"/>
          </a:solidFill>
          <a:latin typeface="Candara" panose="020E050203030302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necci.necc.mass.edu/data-center/enrollmen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B8C5D-CB7F-E341-BD7F-384FCE6978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Enrollment Dashboards </a:t>
            </a:r>
            <a:br>
              <a:rPr lang="en-US" dirty="0"/>
            </a:br>
            <a:r>
              <a:rPr lang="en-US" dirty="0"/>
              <a:t>at NECC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90EC9F-1AFA-A644-9231-A480572C57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Presentation to the DHE Trustee Convening</a:t>
            </a:r>
          </a:p>
          <a:p>
            <a:r>
              <a:rPr lang="en-US" dirty="0"/>
              <a:t>October 27, 2021</a:t>
            </a:r>
          </a:p>
        </p:txBody>
      </p:sp>
    </p:spTree>
    <p:extLst>
      <p:ext uri="{BB962C8B-B14F-4D97-AF65-F5344CB8AC3E}">
        <p14:creationId xmlns:p14="http://schemas.microsoft.com/office/powerpoint/2010/main" val="3294202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D2503-D669-B748-9A26-02150FE2A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Facing NECC’s Enrollment Challenge Head-On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169D75-188F-F343-B7FB-20F2C3684C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371600"/>
            <a:ext cx="7805394" cy="1036581"/>
          </a:xfrm>
        </p:spPr>
        <p:txBody>
          <a:bodyPr numCol="2"/>
          <a:lstStyle/>
          <a:p>
            <a:r>
              <a:rPr lang="en-US" dirty="0"/>
              <a:t>Value transparency</a:t>
            </a:r>
          </a:p>
          <a:p>
            <a:r>
              <a:rPr lang="en-US" dirty="0"/>
              <a:t>Provide clear communication</a:t>
            </a:r>
          </a:p>
          <a:p>
            <a:r>
              <a:rPr lang="en-US" dirty="0"/>
              <a:t>Share data widely and consistently</a:t>
            </a:r>
          </a:p>
          <a:p>
            <a:r>
              <a:rPr lang="en-US" dirty="0"/>
              <a:t>Promote Collaboration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60AFC8-4FFE-DE41-A2E0-026767DEB4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02451" y="6493039"/>
            <a:ext cx="2813221" cy="365125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https://necci.necc.mass.edu/data-center/enrollment/</a:t>
            </a:r>
            <a:r>
              <a:rPr lang="en-US" dirty="0"/>
              <a:t>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C45DD8-86F4-F540-8A06-153F21514B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973489F-B890-F244-A506-F2F84E2B5F77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2A5C697-DE75-42AB-B3C2-E432816AC6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5545" y="2589285"/>
            <a:ext cx="4232911" cy="328642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025402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344AC-D7E2-4B2C-B876-F8FDDE34B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Inception of Enrollment Dashboard Working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FDD25-8B04-4F28-BDEB-7AC1902B5D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371600"/>
            <a:ext cx="7805394" cy="5033912"/>
          </a:xfrm>
        </p:spPr>
        <p:txBody>
          <a:bodyPr/>
          <a:lstStyle/>
          <a:p>
            <a:r>
              <a:rPr lang="en-US" dirty="0"/>
              <a:t>Representatives from key areas of the college</a:t>
            </a:r>
          </a:p>
          <a:p>
            <a:pPr lvl="1"/>
            <a:r>
              <a:rPr lang="en-US" dirty="0"/>
              <a:t>Academic Affairs</a:t>
            </a:r>
          </a:p>
          <a:p>
            <a:pPr lvl="1"/>
            <a:r>
              <a:rPr lang="en-US" dirty="0"/>
              <a:t>Student Affairs</a:t>
            </a:r>
          </a:p>
          <a:p>
            <a:pPr lvl="1"/>
            <a:r>
              <a:rPr lang="en-US" dirty="0"/>
              <a:t>Institutional Effectiveness</a:t>
            </a:r>
          </a:p>
          <a:p>
            <a:pPr lvl="1"/>
            <a:r>
              <a:rPr lang="en-US" dirty="0"/>
              <a:t>Admissions</a:t>
            </a:r>
          </a:p>
          <a:p>
            <a:pPr lvl="1"/>
            <a:r>
              <a:rPr lang="en-US" dirty="0"/>
              <a:t>Early College</a:t>
            </a:r>
          </a:p>
          <a:p>
            <a:pPr lvl="1"/>
            <a:r>
              <a:rPr lang="en-US" dirty="0"/>
              <a:t>Marketing</a:t>
            </a:r>
          </a:p>
          <a:p>
            <a:r>
              <a:rPr lang="en-US" dirty="0"/>
              <a:t>“Strategy Owners” for different student groups</a:t>
            </a:r>
          </a:p>
          <a:p>
            <a:r>
              <a:rPr lang="en-US" dirty="0"/>
              <a:t>Bi-weekly meetings about enrollment trends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D2C691-3309-453C-A698-42E26345A7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AF05DE-9104-4AF5-8E78-2C69E214B4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973489F-B890-F244-A506-F2F84E2B5F77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026" name="Picture 2" descr="Free Icon | Business presentation">
            <a:extLst>
              <a:ext uri="{FF2B5EF4-FFF2-40B4-BE49-F238E27FC236}">
                <a16:creationId xmlns:a16="http://schemas.microsoft.com/office/drawing/2014/main" id="{AD155836-044A-45EC-9E59-C0DA96F3E8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tx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6110" y="4264105"/>
            <a:ext cx="1914949" cy="1914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2478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9B24F-0D55-4572-9A9B-2AC767176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Asking Actionable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2E6CF9-56E4-4755-B7E3-CA17040F90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Collecting new sources of data</a:t>
            </a:r>
          </a:p>
          <a:p>
            <a:pPr lvl="1"/>
            <a:r>
              <a:rPr lang="en-US" dirty="0"/>
              <a:t>Qualitative:</a:t>
            </a:r>
          </a:p>
          <a:p>
            <a:pPr lvl="2"/>
            <a:r>
              <a:rPr lang="en-US" dirty="0"/>
              <a:t>Navigate Platform – Quick Polls</a:t>
            </a:r>
          </a:p>
          <a:p>
            <a:pPr lvl="2"/>
            <a:r>
              <a:rPr lang="en-US" dirty="0"/>
              <a:t>Student Ambassador Outreach</a:t>
            </a:r>
          </a:p>
          <a:p>
            <a:pPr lvl="2"/>
            <a:r>
              <a:rPr lang="en-US" dirty="0"/>
              <a:t>Texting campaigns</a:t>
            </a:r>
          </a:p>
          <a:p>
            <a:pPr lvl="2"/>
            <a:r>
              <a:rPr lang="en-US" dirty="0"/>
              <a:t>Conducting informal focus groups</a:t>
            </a:r>
          </a:p>
          <a:p>
            <a:r>
              <a:rPr lang="en-US" dirty="0"/>
              <a:t>Acting on our findings:</a:t>
            </a:r>
          </a:p>
          <a:p>
            <a:pPr lvl="1"/>
            <a:r>
              <a:rPr lang="en-US" dirty="0"/>
              <a:t>Positive student response</a:t>
            </a:r>
          </a:p>
          <a:p>
            <a:pPr lvl="1"/>
            <a:r>
              <a:rPr lang="en-US" dirty="0"/>
              <a:t>Targeted outreach based on response</a:t>
            </a:r>
          </a:p>
          <a:p>
            <a:pPr lvl="1"/>
            <a:r>
              <a:rPr lang="en-US" dirty="0"/>
              <a:t>Admissions welcome videos created by students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06DF71-6A64-41AA-9147-0ABE7827F4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973489F-B890-F244-A506-F2F84E2B5F77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027" name="Picture 3" descr="image002">
            <a:extLst>
              <a:ext uri="{FF2B5EF4-FFF2-40B4-BE49-F238E27FC236}">
                <a16:creationId xmlns:a16="http://schemas.microsoft.com/office/drawing/2014/main" id="{46D61CFC-87A5-43E4-9850-5F36680C2D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6613" y="4717466"/>
            <a:ext cx="3090775" cy="192808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6171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47F8B-36C3-4B62-A8CD-7BE18D2CF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Daily Enrollment Trends Accessible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60D16-BBAC-48F5-8E88-6EF4247D4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0278" y="1374725"/>
            <a:ext cx="7805394" cy="5033912"/>
          </a:xfrm>
        </p:spPr>
        <p:txBody>
          <a:bodyPr/>
          <a:lstStyle/>
          <a:p>
            <a:r>
              <a:rPr lang="en-US" dirty="0"/>
              <a:t>Created in partnership with AVAAP </a:t>
            </a:r>
          </a:p>
          <a:p>
            <a:r>
              <a:rPr lang="en-US" dirty="0"/>
              <a:t>Available to college-wide community on </a:t>
            </a:r>
            <a:r>
              <a:rPr lang="en-US" dirty="0" err="1"/>
              <a:t>MyNECC</a:t>
            </a:r>
            <a:r>
              <a:rPr lang="en-US" dirty="0"/>
              <a:t> Portal (not password protected)</a:t>
            </a:r>
          </a:p>
          <a:p>
            <a:r>
              <a:rPr lang="en-US" dirty="0"/>
              <a:t>Highlights daily trends, updated nightly</a:t>
            </a:r>
          </a:p>
          <a:p>
            <a:r>
              <a:rPr lang="en-US" dirty="0"/>
              <a:t>Disaggregated by race, ethnicity, gender, and more</a:t>
            </a:r>
          </a:p>
          <a:p>
            <a:r>
              <a:rPr lang="en-US" dirty="0"/>
              <a:t>Provides  multiple “Perspectives”</a:t>
            </a:r>
          </a:p>
          <a:p>
            <a:r>
              <a:rPr lang="en-US" dirty="0"/>
              <a:t>Uses Hispanic vs. Non-Hispanic Lens as we are an HSI</a:t>
            </a:r>
          </a:p>
          <a:p>
            <a:r>
              <a:rPr lang="en-US" dirty="0"/>
              <a:t>Relied upon by Senior College leaders, Deans, Unit leaders, and individuals across campus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CE74E8-615A-4890-BB9E-EDB358C874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973489F-B890-F244-A506-F2F84E2B5F77}" type="slidenum">
              <a:rPr lang="en-US" smtClean="0"/>
              <a:pPr/>
              <a:t>5</a:t>
            </a:fld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C0757C5-1458-4A33-97E7-D95B00C3D0F8}"/>
              </a:ext>
            </a:extLst>
          </p:cNvPr>
          <p:cNvGrpSpPr/>
          <p:nvPr/>
        </p:nvGrpSpPr>
        <p:grpSpPr>
          <a:xfrm>
            <a:off x="1687429" y="4852623"/>
            <a:ext cx="5769143" cy="1812408"/>
            <a:chOff x="1325077" y="4547823"/>
            <a:chExt cx="5769143" cy="1812408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D28A5388-46D3-4451-9EF1-FC88895FBB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25077" y="4547823"/>
              <a:ext cx="2751623" cy="181240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D0C16BD6-B9C2-4E24-8CF0-91118C8A37E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413461" y="4575779"/>
              <a:ext cx="2680759" cy="1756497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val="3676652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tx2"/>
            </a:gs>
            <a:gs pos="35000">
              <a:schemeClr val="tx2"/>
            </a:gs>
            <a:gs pos="100000">
              <a:schemeClr val="tx1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C06EA76A-D9D4-DE4F-A12F-8C0BD67B42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7759" y="2568935"/>
            <a:ext cx="911224" cy="104139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AB4C643-2134-5B45-8EAE-382762AE17D3}"/>
              </a:ext>
            </a:extLst>
          </p:cNvPr>
          <p:cNvSpPr txBox="1"/>
          <p:nvPr/>
        </p:nvSpPr>
        <p:spPr>
          <a:xfrm>
            <a:off x="0" y="37518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>
                <a:solidFill>
                  <a:schemeClr val="bg2"/>
                </a:solidFill>
              </a:rPr>
              <a:t>necc.mass.edu</a:t>
            </a:r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246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CC Palette">
      <a:dk1>
        <a:srgbClr val="012069"/>
      </a:dk1>
      <a:lt1>
        <a:srgbClr val="FFFFFF"/>
      </a:lt1>
      <a:dk2>
        <a:srgbClr val="004990"/>
      </a:dk2>
      <a:lt2>
        <a:srgbClr val="FDDA24"/>
      </a:lt2>
      <a:accent1>
        <a:srgbClr val="30D3D3"/>
      </a:accent1>
      <a:accent2>
        <a:srgbClr val="00BAFF"/>
      </a:accent2>
      <a:accent3>
        <a:srgbClr val="E87722"/>
      </a:accent3>
      <a:accent4>
        <a:srgbClr val="95E06C"/>
      </a:accent4>
      <a:accent5>
        <a:srgbClr val="E0AA0F"/>
      </a:accent5>
      <a:accent6>
        <a:srgbClr val="FFB81C"/>
      </a:accent6>
      <a:hlink>
        <a:srgbClr val="0563C1"/>
      </a:hlink>
      <a:folHlink>
        <a:srgbClr val="954F72"/>
      </a:folHlink>
    </a:clrScheme>
    <a:fontScheme name="Candara">
      <a:maj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CC_Temp_Template" id="{E443BDA9-015D-7747-BEEA-4874A14FCA3C}" vid="{07D74E1F-63D6-B34A-ABA9-0894FD039B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igrationWizIdPermissionLevels xmlns="10f0469d-9b6c-4dc3-8af4-ce4bc88373ab" xsi:nil="true"/>
    <MigrationWizId xmlns="10f0469d-9b6c-4dc3-8af4-ce4bc88373ab" xsi:nil="true"/>
    <MigrationWizIdDocumentLibraryPermissions xmlns="10f0469d-9b6c-4dc3-8af4-ce4bc88373ab" xsi:nil="true"/>
    <MigrationWizIdSecurityGroups xmlns="10f0469d-9b6c-4dc3-8af4-ce4bc88373ab" xsi:nil="true"/>
    <MigrationWizIdPermissions xmlns="10f0469d-9b6c-4dc3-8af4-ce4bc88373a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1D3F59EE84E14F8AD5D4D3E6566FF6" ma:contentTypeVersion="19" ma:contentTypeDescription="Create a new document." ma:contentTypeScope="" ma:versionID="42502c6845e8d4e301c8f56c296f5253">
  <xsd:schema xmlns:xsd="http://www.w3.org/2001/XMLSchema" xmlns:xs="http://www.w3.org/2001/XMLSchema" xmlns:p="http://schemas.microsoft.com/office/2006/metadata/properties" xmlns:ns3="10f0469d-9b6c-4dc3-8af4-ce4bc88373ab" xmlns:ns4="5a66c2d1-18bf-4993-8a41-371fadf057e2" targetNamespace="http://schemas.microsoft.com/office/2006/metadata/properties" ma:root="true" ma:fieldsID="21c7c614bbcf24bc76f8e31e52498faf" ns3:_="" ns4:_="">
    <xsd:import namespace="10f0469d-9b6c-4dc3-8af4-ce4bc88373ab"/>
    <xsd:import namespace="5a66c2d1-18bf-4993-8a41-371fadf057e2"/>
    <xsd:element name="properties">
      <xsd:complexType>
        <xsd:sequence>
          <xsd:element name="documentManagement">
            <xsd:complexType>
              <xsd:all>
                <xsd:element ref="ns3:MigrationWizId" minOccurs="0"/>
                <xsd:element ref="ns3:MigrationWizIdPermissions" minOccurs="0"/>
                <xsd:element ref="ns3:MigrationWizIdPermissionLevels" minOccurs="0"/>
                <xsd:element ref="ns3:MigrationWizIdDocumentLibraryPermissions" minOccurs="0"/>
                <xsd:element ref="ns3:MigrationWizIdSecurityGroup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f0469d-9b6c-4dc3-8af4-ce4bc88373ab" elementFormDefault="qualified">
    <xsd:import namespace="http://schemas.microsoft.com/office/2006/documentManagement/types"/>
    <xsd:import namespace="http://schemas.microsoft.com/office/infopath/2007/PartnerControls"/>
    <xsd:element name="MigrationWizId" ma:index="8" nillable="true" ma:displayName="MigrationWizId" ma:internalName="MigrationWizId">
      <xsd:simpleType>
        <xsd:restriction base="dms:Text"/>
      </xsd:simpleType>
    </xsd:element>
    <xsd:element name="MigrationWizIdPermissions" ma:index="9" nillable="true" ma:displayName="MigrationWizIdPermissions" ma:internalName="MigrationWizIdPermissions">
      <xsd:simpleType>
        <xsd:restriction base="dms:Text"/>
      </xsd:simpleType>
    </xsd:element>
    <xsd:element name="MigrationWizIdPermissionLevels" ma:index="10" nillable="true" ma:displayName="MigrationWizIdPermissionLevels" ma:internalName="MigrationWizIdPermissionLevels">
      <xsd:simpleType>
        <xsd:restriction base="dms:Text"/>
      </xsd:simpleType>
    </xsd:element>
    <xsd:element name="MigrationWizIdDocumentLibraryPermissions" ma:index="11" nillable="true" ma:displayName="MigrationWizIdDocumentLibraryPermissions" ma:internalName="MigrationWizIdDocumentLibraryPermissions">
      <xsd:simpleType>
        <xsd:restriction base="dms:Text"/>
      </xsd:simpleType>
    </xsd:element>
    <xsd:element name="MigrationWizIdSecurityGroups" ma:index="12" nillable="true" ma:displayName="MigrationWizIdSecurityGroups" ma:internalName="MigrationWizIdSecurityGroups">
      <xsd:simpleType>
        <xsd:restriction base="dms:Text"/>
      </xsd:simpleType>
    </xsd:element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5" nillable="true" ma:displayName="Length (seconds)" ma:internalName="MediaLengthInSeconds" ma:readOnly="true">
      <xsd:simpleType>
        <xsd:restriction base="dms:Unknown"/>
      </xsd:simpleType>
    </xsd:element>
    <xsd:element name="MediaServiceLocation" ma:index="2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66c2d1-18bf-4993-8a41-371fadf057e2" elementFormDefault="qualified">
    <xsd:import namespace="http://schemas.microsoft.com/office/2006/documentManagement/types"/>
    <xsd:import namespace="http://schemas.microsoft.com/office/infopath/2007/PartnerControls"/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0A79CEC-A6FB-4DF4-A16D-DEBF0115ADBD}">
  <ds:schemaRefs>
    <ds:schemaRef ds:uri="http://purl.org/dc/terms/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10f0469d-9b6c-4dc3-8af4-ce4bc88373ab"/>
    <ds:schemaRef ds:uri="http://schemas.microsoft.com/office/infopath/2007/PartnerControls"/>
    <ds:schemaRef ds:uri="http://schemas.openxmlformats.org/package/2006/metadata/core-properties"/>
    <ds:schemaRef ds:uri="5a66c2d1-18bf-4993-8a41-371fadf057e2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7F1802B-993E-4624-9B1C-146C5773D1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6C8CE5A-DC29-4EC8-9CFD-D95980F347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f0469d-9b6c-4dc3-8af4-ce4bc88373ab"/>
    <ds:schemaRef ds:uri="5a66c2d1-18bf-4993-8a41-371fadf057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NECC_Temp_Template</Template>
  <TotalTime>115</TotalTime>
  <Words>204</Words>
  <Application>Microsoft Office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Candara</vt:lpstr>
      <vt:lpstr>Verdana</vt:lpstr>
      <vt:lpstr>Wingdings</vt:lpstr>
      <vt:lpstr>Office Theme</vt:lpstr>
      <vt:lpstr>Enrollment Dashboards  at NECC</vt:lpstr>
      <vt:lpstr>Facing NECC’s Enrollment Challenge Head-On</vt:lpstr>
      <vt:lpstr>Inception of Enrollment Dashboard Working Group</vt:lpstr>
      <vt:lpstr>Asking Actionable Questions</vt:lpstr>
      <vt:lpstr>Making Daily Enrollment Trends Accessible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Enrollment Dashboards  at NECC</dc:title>
  <dc:creator>Ellis, Audrey W</dc:creator>
  <cp:lastModifiedBy>Ellis, Audrey W</cp:lastModifiedBy>
  <cp:revision>2</cp:revision>
  <dcterms:created xsi:type="dcterms:W3CDTF">2021-10-26T20:29:03Z</dcterms:created>
  <dcterms:modified xsi:type="dcterms:W3CDTF">2021-10-27T15:30:28Z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0x010100C61D3F59EE84E14F8AD5D4D3E6566FF6</vt:lpwstr>
  </property>
</Properties>
</file>